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60" r:id="rId4"/>
    <p:sldId id="261" r:id="rId5"/>
    <p:sldId id="264" r:id="rId6"/>
    <p:sldId id="265" r:id="rId7"/>
    <p:sldId id="262" r:id="rId8"/>
    <p:sldId id="263" r:id="rId9"/>
    <p:sldId id="267" r:id="rId10"/>
    <p:sldId id="275" r:id="rId11"/>
    <p:sldId id="311" r:id="rId12"/>
    <p:sldId id="272" r:id="rId13"/>
    <p:sldId id="309" r:id="rId14"/>
    <p:sldId id="310" r:id="rId15"/>
    <p:sldId id="304" r:id="rId16"/>
    <p:sldId id="305" r:id="rId17"/>
    <p:sldId id="306" r:id="rId18"/>
    <p:sldId id="307" r:id="rId19"/>
    <p:sldId id="308" r:id="rId20"/>
    <p:sldId id="269"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4" d="100"/>
          <a:sy n="74" d="100"/>
        </p:scale>
        <p:origin x="6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780" y="1358347"/>
            <a:ext cx="8477398" cy="1315041"/>
          </a:xfrm>
        </p:spPr>
        <p:txBody>
          <a:bodyPr>
            <a:normAutofit fontScale="90000"/>
          </a:bodyPr>
          <a:lstStyle/>
          <a:p>
            <a:r>
              <a:rPr lang="en-US" sz="7200" dirty="0" smtClean="0">
                <a:latin typeface="Times New Roman" panose="02020603050405020304" pitchFamily="18" charset="0"/>
                <a:cs typeface="Times New Roman" panose="02020603050405020304" pitchFamily="18" charset="0"/>
              </a:rPr>
              <a:t>BREAD AND BYTES</a:t>
            </a:r>
            <a:endParaRPr lang="en-IN" sz="7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117465" y="3206839"/>
            <a:ext cx="3979572" cy="1477328"/>
          </a:xfrm>
          <a:prstGeom prst="rect">
            <a:avLst/>
          </a:prstGeom>
          <a:noFill/>
        </p:spPr>
        <p:txBody>
          <a:bodyPr wrap="square" rtlCol="0">
            <a:spAutoFit/>
          </a:bodyPr>
          <a:lstStyle/>
          <a:p>
            <a:pPr>
              <a:lnSpc>
                <a:spcPct val="150000"/>
              </a:lnSpc>
            </a:pPr>
            <a:r>
              <a:rPr lang="en-US" sz="2400" u="sng" dirty="0" smtClean="0">
                <a:latin typeface="Times New Roman" panose="02020603050405020304" pitchFamily="18" charset="0"/>
                <a:cs typeface="Times New Roman" panose="02020603050405020304" pitchFamily="18" charset="0"/>
              </a:rPr>
              <a:t>Members: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Khushi Varshney (191500398)</a:t>
            </a:r>
          </a:p>
          <a:p>
            <a:pPr>
              <a:lnSpc>
                <a:spcPct val="150000"/>
              </a:lnSpc>
            </a:pPr>
            <a:r>
              <a:rPr lang="en-US" dirty="0" err="1" smtClean="0">
                <a:latin typeface="Times New Roman" panose="02020603050405020304" pitchFamily="18" charset="0"/>
                <a:cs typeface="Times New Roman" panose="02020603050405020304" pitchFamily="18" charset="0"/>
              </a:rPr>
              <a:t>Shivani</a:t>
            </a:r>
            <a:r>
              <a:rPr lang="en-US" dirty="0" smtClean="0">
                <a:latin typeface="Times New Roman" panose="02020603050405020304" pitchFamily="18" charset="0"/>
                <a:cs typeface="Times New Roman" panose="02020603050405020304" pitchFamily="18" charset="0"/>
              </a:rPr>
              <a:t> (191500768)</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2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Use Case Diagram :</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358" y="1416676"/>
            <a:ext cx="5151549" cy="5151549"/>
          </a:xfrm>
          <a:prstGeom prst="rect">
            <a:avLst/>
          </a:prstGeom>
        </p:spPr>
      </p:pic>
    </p:spTree>
    <p:extLst>
      <p:ext uri="{BB962C8B-B14F-4D97-AF65-F5344CB8AC3E}">
        <p14:creationId xmlns:p14="http://schemas.microsoft.com/office/powerpoint/2010/main" val="294830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Flow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293" y="1746518"/>
            <a:ext cx="4830628" cy="4830628"/>
          </a:xfrm>
        </p:spPr>
      </p:pic>
    </p:spTree>
    <p:extLst>
      <p:ext uri="{BB962C8B-B14F-4D97-AF65-F5344CB8AC3E}">
        <p14:creationId xmlns:p14="http://schemas.microsoft.com/office/powerpoint/2010/main" val="17793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82" y="294889"/>
            <a:ext cx="8596668" cy="6361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A Glance of our website</a:t>
            </a:r>
            <a:br>
              <a:rPr lang="en-US" dirty="0" smtClean="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133616" y="1378486"/>
            <a:ext cx="3048000" cy="523220"/>
          </a:xfrm>
          <a:prstGeom prst="rect">
            <a:avLst/>
          </a:prstGeom>
          <a:noFill/>
        </p:spPr>
        <p:txBody>
          <a:bodyPr wrap="square" rtlCol="0">
            <a:spAutoFit/>
          </a:bodyPr>
          <a:lstStyle/>
          <a:p>
            <a:pPr algn="r"/>
            <a:r>
              <a:rPr lang="en-US" sz="2800" u="sng" dirty="0" smtClean="0"/>
              <a:t>Welcome page</a:t>
            </a:r>
            <a:endParaRPr lang="en-IN" sz="2800" u="sn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168" y="2160588"/>
            <a:ext cx="6903701" cy="3881437"/>
          </a:xfrm>
        </p:spPr>
      </p:pic>
    </p:spTree>
    <p:extLst>
      <p:ext uri="{BB962C8B-B14F-4D97-AF65-F5344CB8AC3E}">
        <p14:creationId xmlns:p14="http://schemas.microsoft.com/office/powerpoint/2010/main" val="151882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227" y="1066800"/>
            <a:ext cx="7106789" cy="644769"/>
          </a:xfrm>
        </p:spPr>
        <p:txBody>
          <a:bodyPr>
            <a:normAutofit/>
          </a:bodyPr>
          <a:lstStyle/>
          <a:p>
            <a:pPr algn="ctr"/>
            <a:r>
              <a:rPr lang="en-IN" sz="2800" u="sng" dirty="0" smtClean="0">
                <a:solidFill>
                  <a:schemeClr val="tx1"/>
                </a:solidFill>
              </a:rPr>
              <a:t>Main Page</a:t>
            </a:r>
            <a:endParaRPr lang="en-IN" sz="2800" u="sng"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168" y="2160588"/>
            <a:ext cx="6903701" cy="3881437"/>
          </a:xfrm>
          <a:prstGeom prst="rect">
            <a:avLst/>
          </a:prstGeom>
        </p:spPr>
      </p:pic>
    </p:spTree>
    <p:extLst>
      <p:ext uri="{BB962C8B-B14F-4D97-AF65-F5344CB8AC3E}">
        <p14:creationId xmlns:p14="http://schemas.microsoft.com/office/powerpoint/2010/main" val="33811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027" y="539261"/>
            <a:ext cx="7669497" cy="586154"/>
          </a:xfrm>
        </p:spPr>
        <p:txBody>
          <a:bodyPr>
            <a:normAutofit fontScale="90000"/>
          </a:bodyPr>
          <a:lstStyle/>
          <a:p>
            <a:pPr algn="ctr"/>
            <a:r>
              <a:rPr lang="en-IN" sz="2800" u="sng" dirty="0" smtClean="0">
                <a:solidFill>
                  <a:schemeClr val="tx1"/>
                </a:solidFill>
              </a:rPr>
              <a:t>Navigating through the </a:t>
            </a:r>
            <a:r>
              <a:rPr lang="en-IN" sz="2800" u="sng" dirty="0" err="1">
                <a:solidFill>
                  <a:schemeClr val="tx1"/>
                </a:solidFill>
              </a:rPr>
              <a:t>N</a:t>
            </a:r>
            <a:r>
              <a:rPr lang="en-IN" sz="2800" u="sng" dirty="0" err="1" smtClean="0">
                <a:solidFill>
                  <a:schemeClr val="tx1"/>
                </a:solidFill>
              </a:rPr>
              <a:t>avbar</a:t>
            </a:r>
            <a:r>
              <a:rPr lang="en-IN" sz="2800" u="sng" dirty="0" smtClean="0">
                <a:solidFill>
                  <a:schemeClr val="tx1"/>
                </a:solidFill>
              </a:rPr>
              <a:t> :</a:t>
            </a:r>
            <a:br>
              <a:rPr lang="en-IN" sz="2800" u="sng" dirty="0" smtClean="0">
                <a:solidFill>
                  <a:schemeClr val="tx1"/>
                </a:solidFill>
              </a:rPr>
            </a:br>
            <a:r>
              <a:rPr lang="en-IN" sz="2800" u="sng" dirty="0">
                <a:solidFill>
                  <a:schemeClr val="tx1"/>
                </a:solidFill>
              </a:rPr>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168" y="2160588"/>
            <a:ext cx="6903701" cy="3881437"/>
          </a:xfrm>
          <a:prstGeom prst="rect">
            <a:avLst/>
          </a:prstGeom>
        </p:spPr>
      </p:pic>
      <p:sp>
        <p:nvSpPr>
          <p:cNvPr id="5" name="Title 1"/>
          <p:cNvSpPr txBox="1">
            <a:spLocks/>
          </p:cNvSpPr>
          <p:nvPr/>
        </p:nvSpPr>
        <p:spPr>
          <a:xfrm>
            <a:off x="722371" y="1702979"/>
            <a:ext cx="2848709" cy="586154"/>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dirty="0" smtClean="0">
                <a:solidFill>
                  <a:schemeClr val="tx1"/>
                </a:solidFill>
              </a:rPr>
              <a:t>a) Products</a:t>
            </a:r>
            <a:r>
              <a:rPr lang="en-IN" sz="2800" u="sng" dirty="0" smtClean="0">
                <a:solidFill>
                  <a:schemeClr val="tx1"/>
                </a:solidFill>
              </a:rPr>
              <a:t> </a:t>
            </a:r>
            <a:br>
              <a:rPr lang="en-IN" sz="2800" u="sng" dirty="0" smtClean="0">
                <a:solidFill>
                  <a:schemeClr val="tx1"/>
                </a:solidFill>
              </a:rPr>
            </a:br>
            <a:r>
              <a:rPr lang="en-IN" sz="2800" u="sng" dirty="0" smtClean="0">
                <a:solidFill>
                  <a:schemeClr val="tx1"/>
                </a:solidFill>
              </a:rPr>
              <a:t> </a:t>
            </a:r>
            <a:endParaRPr lang="en-IN" sz="2800" u="sng" dirty="0">
              <a:solidFill>
                <a:schemeClr val="tx1"/>
              </a:solidFill>
            </a:endParaRPr>
          </a:p>
        </p:txBody>
      </p:sp>
    </p:spTree>
    <p:extLst>
      <p:ext uri="{BB962C8B-B14F-4D97-AF65-F5344CB8AC3E}">
        <p14:creationId xmlns:p14="http://schemas.microsoft.com/office/powerpoint/2010/main" val="11788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195" y="1670912"/>
            <a:ext cx="6904800" cy="4091560"/>
          </a:xfrm>
          <a:prstGeom prst="rect">
            <a:avLst/>
          </a:prstGeom>
        </p:spPr>
      </p:pic>
      <p:sp>
        <p:nvSpPr>
          <p:cNvPr id="3" name="Title 1"/>
          <p:cNvSpPr txBox="1">
            <a:spLocks/>
          </p:cNvSpPr>
          <p:nvPr/>
        </p:nvSpPr>
        <p:spPr>
          <a:xfrm>
            <a:off x="964467" y="1190800"/>
            <a:ext cx="2640296" cy="586154"/>
          </a:xfrm>
          <a:prstGeom prst="rect">
            <a:avLst/>
          </a:prstGeom>
        </p:spPr>
        <p:txBody>
          <a:bodyPr>
            <a:normAutofit fontScale="30000" lnSpcReduction="2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300" dirty="0">
                <a:solidFill>
                  <a:schemeClr val="tx1"/>
                </a:solidFill>
              </a:rPr>
              <a:t>b</a:t>
            </a:r>
            <a:r>
              <a:rPr lang="en-IN" sz="6300" dirty="0" smtClean="0">
                <a:solidFill>
                  <a:schemeClr val="tx1"/>
                </a:solidFill>
              </a:rPr>
              <a:t>) Stocks</a:t>
            </a:r>
            <a:r>
              <a:rPr lang="en-IN" sz="6300" u="sng" dirty="0" smtClean="0">
                <a:solidFill>
                  <a:schemeClr val="tx1"/>
                </a:solidFill>
              </a:rPr>
              <a:t> </a:t>
            </a:r>
            <a:r>
              <a:rPr lang="en-IN" sz="2800" u="sng" dirty="0">
                <a:solidFill>
                  <a:schemeClr val="tx1"/>
                </a:solidFill>
              </a:rPr>
              <a:t/>
            </a:r>
            <a:br>
              <a:rPr lang="en-IN" sz="2800" u="sng" dirty="0">
                <a:solidFill>
                  <a:schemeClr val="tx1"/>
                </a:solidFill>
              </a:rPr>
            </a:br>
            <a:r>
              <a:rPr lang="en-IN" sz="2800" u="sng" dirty="0" smtClean="0">
                <a:solidFill>
                  <a:schemeClr val="tx1"/>
                </a:solidFill>
              </a:rPr>
              <a:t> </a:t>
            </a:r>
            <a:br>
              <a:rPr lang="en-IN" sz="2800" u="sng" dirty="0" smtClean="0">
                <a:solidFill>
                  <a:schemeClr val="tx1"/>
                </a:solidFill>
              </a:rPr>
            </a:br>
            <a:r>
              <a:rPr lang="en-IN" sz="2800" u="sng" dirty="0" smtClean="0">
                <a:solidFill>
                  <a:schemeClr val="tx1"/>
                </a:solidFill>
              </a:rPr>
              <a:t> </a:t>
            </a:r>
            <a:endParaRPr lang="en-IN" sz="2800" u="sng" dirty="0">
              <a:solidFill>
                <a:schemeClr val="tx1"/>
              </a:solidFill>
            </a:endParaRPr>
          </a:p>
        </p:txBody>
      </p:sp>
    </p:spTree>
    <p:extLst>
      <p:ext uri="{BB962C8B-B14F-4D97-AF65-F5344CB8AC3E}">
        <p14:creationId xmlns:p14="http://schemas.microsoft.com/office/powerpoint/2010/main" val="38649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4740" y="1828919"/>
            <a:ext cx="6904800" cy="3903501"/>
          </a:xfrm>
          <a:prstGeom prst="rect">
            <a:avLst/>
          </a:prstGeom>
        </p:spPr>
      </p:pic>
      <p:sp>
        <p:nvSpPr>
          <p:cNvPr id="5" name="Title 1"/>
          <p:cNvSpPr txBox="1">
            <a:spLocks/>
          </p:cNvSpPr>
          <p:nvPr/>
        </p:nvSpPr>
        <p:spPr>
          <a:xfrm>
            <a:off x="706889" y="1242765"/>
            <a:ext cx="2640296" cy="586154"/>
          </a:xfrm>
          <a:prstGeom prst="rect">
            <a:avLst/>
          </a:prstGeom>
        </p:spPr>
        <p:txBody>
          <a:bodyPr>
            <a:normAutofit fontScale="30000" lnSpcReduction="2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300" dirty="0" smtClean="0">
                <a:solidFill>
                  <a:schemeClr val="tx1"/>
                </a:solidFill>
              </a:rPr>
              <a:t>c) POS</a:t>
            </a:r>
            <a:r>
              <a:rPr lang="en-IN" sz="2800" u="sng" dirty="0">
                <a:solidFill>
                  <a:schemeClr val="tx1"/>
                </a:solidFill>
              </a:rPr>
              <a:t/>
            </a:r>
            <a:br>
              <a:rPr lang="en-IN" sz="2800" u="sng" dirty="0">
                <a:solidFill>
                  <a:schemeClr val="tx1"/>
                </a:solidFill>
              </a:rPr>
            </a:br>
            <a:r>
              <a:rPr lang="en-IN" sz="2800" u="sng" dirty="0" smtClean="0">
                <a:solidFill>
                  <a:schemeClr val="tx1"/>
                </a:solidFill>
              </a:rPr>
              <a:t> </a:t>
            </a:r>
            <a:br>
              <a:rPr lang="en-IN" sz="2800" u="sng" dirty="0" smtClean="0">
                <a:solidFill>
                  <a:schemeClr val="tx1"/>
                </a:solidFill>
              </a:rPr>
            </a:br>
            <a:r>
              <a:rPr lang="en-IN" sz="2800" u="sng" dirty="0" smtClean="0">
                <a:solidFill>
                  <a:schemeClr val="tx1"/>
                </a:solidFill>
              </a:rPr>
              <a:t> </a:t>
            </a:r>
            <a:endParaRPr lang="en-IN" sz="2800" u="sng" dirty="0">
              <a:solidFill>
                <a:schemeClr val="tx1"/>
              </a:solidFill>
            </a:endParaRPr>
          </a:p>
        </p:txBody>
      </p:sp>
    </p:spTree>
    <p:extLst>
      <p:ext uri="{BB962C8B-B14F-4D97-AF65-F5344CB8AC3E}">
        <p14:creationId xmlns:p14="http://schemas.microsoft.com/office/powerpoint/2010/main" val="13755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790" y="2010692"/>
            <a:ext cx="6904800" cy="3745263"/>
          </a:xfrm>
          <a:prstGeom prst="rect">
            <a:avLst/>
          </a:prstGeom>
        </p:spPr>
      </p:pic>
      <p:sp>
        <p:nvSpPr>
          <p:cNvPr id="3" name="Title 1"/>
          <p:cNvSpPr txBox="1">
            <a:spLocks/>
          </p:cNvSpPr>
          <p:nvPr/>
        </p:nvSpPr>
        <p:spPr>
          <a:xfrm>
            <a:off x="848557" y="1538529"/>
            <a:ext cx="2640296" cy="586154"/>
          </a:xfrm>
          <a:prstGeom prst="rect">
            <a:avLst/>
          </a:prstGeom>
        </p:spPr>
        <p:txBody>
          <a:bodyPr>
            <a:normAutofit fontScale="30000" lnSpcReduction="2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300" dirty="0" smtClean="0">
                <a:solidFill>
                  <a:schemeClr val="tx1"/>
                </a:solidFill>
              </a:rPr>
              <a:t>d) Sales</a:t>
            </a:r>
            <a:r>
              <a:rPr lang="en-IN" sz="2800" u="sng" dirty="0">
                <a:solidFill>
                  <a:schemeClr val="tx1"/>
                </a:solidFill>
              </a:rPr>
              <a:t/>
            </a:r>
            <a:br>
              <a:rPr lang="en-IN" sz="2800" u="sng" dirty="0">
                <a:solidFill>
                  <a:schemeClr val="tx1"/>
                </a:solidFill>
              </a:rPr>
            </a:br>
            <a:r>
              <a:rPr lang="en-IN" sz="2800" u="sng" dirty="0" smtClean="0">
                <a:solidFill>
                  <a:schemeClr val="tx1"/>
                </a:solidFill>
              </a:rPr>
              <a:t> </a:t>
            </a:r>
            <a:br>
              <a:rPr lang="en-IN" sz="2800" u="sng" dirty="0" smtClean="0">
                <a:solidFill>
                  <a:schemeClr val="tx1"/>
                </a:solidFill>
              </a:rPr>
            </a:br>
            <a:r>
              <a:rPr lang="en-IN" sz="2800" u="sng" dirty="0" smtClean="0">
                <a:solidFill>
                  <a:schemeClr val="tx1"/>
                </a:solidFill>
              </a:rPr>
              <a:t> </a:t>
            </a:r>
            <a:endParaRPr lang="en-IN" sz="2800" u="sng" dirty="0">
              <a:solidFill>
                <a:schemeClr val="tx1"/>
              </a:solidFill>
            </a:endParaRPr>
          </a:p>
        </p:txBody>
      </p:sp>
    </p:spTree>
    <p:extLst>
      <p:ext uri="{BB962C8B-B14F-4D97-AF65-F5344CB8AC3E}">
        <p14:creationId xmlns:p14="http://schemas.microsoft.com/office/powerpoint/2010/main" val="7681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23" y="1567639"/>
            <a:ext cx="7434704" cy="4047550"/>
          </a:xfrm>
          <a:prstGeom prst="rect">
            <a:avLst/>
          </a:prstGeom>
        </p:spPr>
      </p:pic>
    </p:spTree>
    <p:extLst>
      <p:ext uri="{BB962C8B-B14F-4D97-AF65-F5344CB8AC3E}">
        <p14:creationId xmlns:p14="http://schemas.microsoft.com/office/powerpoint/2010/main" val="387555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852" y="2023919"/>
            <a:ext cx="6904800" cy="3643958"/>
          </a:xfrm>
          <a:prstGeom prst="rect">
            <a:avLst/>
          </a:prstGeom>
        </p:spPr>
      </p:pic>
      <p:sp>
        <p:nvSpPr>
          <p:cNvPr id="3" name="Title 1"/>
          <p:cNvSpPr txBox="1">
            <a:spLocks/>
          </p:cNvSpPr>
          <p:nvPr/>
        </p:nvSpPr>
        <p:spPr>
          <a:xfrm>
            <a:off x="990225" y="1590045"/>
            <a:ext cx="2640296" cy="586154"/>
          </a:xfrm>
          <a:prstGeom prst="rect">
            <a:avLst/>
          </a:prstGeom>
        </p:spPr>
        <p:txBody>
          <a:bodyPr>
            <a:normAutofit fontScale="30000" lnSpcReduction="20000"/>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300" dirty="0" smtClean="0">
                <a:solidFill>
                  <a:schemeClr val="tx1"/>
                </a:solidFill>
              </a:rPr>
              <a:t>        e) Maintenance</a:t>
            </a:r>
            <a:r>
              <a:rPr lang="en-IN" sz="6300" u="sng" dirty="0" smtClean="0">
                <a:solidFill>
                  <a:schemeClr val="tx1"/>
                </a:solidFill>
              </a:rPr>
              <a:t> </a:t>
            </a:r>
            <a:r>
              <a:rPr lang="en-IN" sz="2800" u="sng" dirty="0">
                <a:solidFill>
                  <a:schemeClr val="tx1"/>
                </a:solidFill>
              </a:rPr>
              <a:t/>
            </a:r>
            <a:br>
              <a:rPr lang="en-IN" sz="2800" u="sng" dirty="0">
                <a:solidFill>
                  <a:schemeClr val="tx1"/>
                </a:solidFill>
              </a:rPr>
            </a:br>
            <a:r>
              <a:rPr lang="en-IN" sz="2800" u="sng" dirty="0" smtClean="0">
                <a:solidFill>
                  <a:schemeClr val="tx1"/>
                </a:solidFill>
              </a:rPr>
              <a:t> </a:t>
            </a:r>
            <a:br>
              <a:rPr lang="en-IN" sz="2800" u="sng" dirty="0" smtClean="0">
                <a:solidFill>
                  <a:schemeClr val="tx1"/>
                </a:solidFill>
              </a:rPr>
            </a:br>
            <a:r>
              <a:rPr lang="en-IN" sz="2800" u="sng" dirty="0" smtClean="0">
                <a:solidFill>
                  <a:schemeClr val="tx1"/>
                </a:solidFill>
              </a:rPr>
              <a:t> </a:t>
            </a:r>
            <a:endParaRPr lang="en-IN" sz="2800" u="sng" dirty="0">
              <a:solidFill>
                <a:schemeClr val="tx1"/>
              </a:solidFill>
            </a:endParaRPr>
          </a:p>
        </p:txBody>
      </p:sp>
    </p:spTree>
    <p:extLst>
      <p:ext uri="{BB962C8B-B14F-4D97-AF65-F5344CB8AC3E}">
        <p14:creationId xmlns:p14="http://schemas.microsoft.com/office/powerpoint/2010/main" val="8961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Outline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4812" y="1550989"/>
            <a:ext cx="8596668" cy="3880773"/>
          </a:xfrm>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About the project</a:t>
            </a:r>
          </a:p>
          <a:p>
            <a:r>
              <a:rPr lang="en-US" dirty="0" smtClean="0">
                <a:latin typeface="Times New Roman" panose="02020603050405020304" pitchFamily="18" charset="0"/>
                <a:cs typeface="Times New Roman" panose="02020603050405020304" pitchFamily="18" charset="0"/>
              </a:rPr>
              <a:t>Objective </a:t>
            </a:r>
          </a:p>
          <a:p>
            <a:r>
              <a:rPr lang="en-US" dirty="0" smtClean="0">
                <a:latin typeface="Times New Roman" panose="02020603050405020304" pitchFamily="18" charset="0"/>
                <a:cs typeface="Times New Roman" panose="02020603050405020304" pitchFamily="18" charset="0"/>
              </a:rPr>
              <a:t>Problem Statement</a:t>
            </a:r>
          </a:p>
          <a:p>
            <a:r>
              <a:rPr lang="en-US" dirty="0" smtClean="0">
                <a:latin typeface="Times New Roman" panose="02020603050405020304" pitchFamily="18" charset="0"/>
                <a:cs typeface="Times New Roman" panose="02020603050405020304" pitchFamily="18" charset="0"/>
              </a:rPr>
              <a:t>Motivation</a:t>
            </a:r>
          </a:p>
          <a:p>
            <a:r>
              <a:rPr lang="en-US" dirty="0" smtClean="0">
                <a:latin typeface="Times New Roman" panose="02020603050405020304" pitchFamily="18" charset="0"/>
                <a:cs typeface="Times New Roman" panose="02020603050405020304" pitchFamily="18" charset="0"/>
              </a:rPr>
              <a:t>Requirements</a:t>
            </a:r>
          </a:p>
          <a:p>
            <a:r>
              <a:rPr lang="en-US" dirty="0" smtClean="0">
                <a:latin typeface="Times New Roman" panose="02020603050405020304" pitchFamily="18" charset="0"/>
                <a:cs typeface="Times New Roman" panose="02020603050405020304" pitchFamily="18" charset="0"/>
              </a:rPr>
              <a:t>What is Stock Management ?</a:t>
            </a:r>
          </a:p>
          <a:p>
            <a:r>
              <a:rPr lang="en-US" dirty="0" smtClean="0">
                <a:latin typeface="Times New Roman" panose="02020603050405020304" pitchFamily="18" charset="0"/>
                <a:cs typeface="Times New Roman" panose="02020603050405020304" pitchFamily="18" charset="0"/>
              </a:rPr>
              <a:t>Use case Diagram</a:t>
            </a:r>
          </a:p>
          <a:p>
            <a:r>
              <a:rPr lang="en-US" dirty="0" smtClean="0">
                <a:latin typeface="Times New Roman" panose="02020603050405020304" pitchFamily="18" charset="0"/>
                <a:cs typeface="Times New Roman" panose="02020603050405020304" pitchFamily="18" charset="0"/>
              </a:rPr>
              <a:t>Data Flow Diagram</a:t>
            </a:r>
          </a:p>
          <a:p>
            <a:r>
              <a:rPr lang="en-US" dirty="0" smtClean="0">
                <a:latin typeface="Times New Roman" panose="02020603050405020304" pitchFamily="18" charset="0"/>
                <a:cs typeface="Times New Roman" panose="02020603050405020304" pitchFamily="18" charset="0"/>
              </a:rPr>
              <a:t>Snapshots from the website</a:t>
            </a:r>
          </a:p>
          <a:p>
            <a:r>
              <a:rPr lang="en-US" dirty="0" smtClean="0">
                <a:latin typeface="Times New Roman" panose="02020603050405020304" pitchFamily="18" charset="0"/>
                <a:cs typeface="Times New Roman" panose="02020603050405020304" pitchFamily="18" charset="0"/>
              </a:rPr>
              <a:t>Future Scope</a:t>
            </a:r>
          </a:p>
          <a:p>
            <a:r>
              <a:rPr lang="en-US" dirty="0" smtClean="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27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barn(inVertical)">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Future Scope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4568" y="1471476"/>
            <a:ext cx="8596668" cy="3880773"/>
          </a:xfrm>
        </p:spPr>
        <p:txBody>
          <a:bodyPr/>
          <a:lstStyle/>
          <a:p>
            <a:r>
              <a:rPr lang="en-US" dirty="0" smtClean="0">
                <a:latin typeface="Times New Roman" panose="02020603050405020304" pitchFamily="18" charset="0"/>
                <a:cs typeface="Times New Roman" panose="02020603050405020304" pitchFamily="18" charset="0"/>
              </a:rPr>
              <a:t>We can also make an android application for this website</a:t>
            </a:r>
            <a:r>
              <a:rPr lang="en-IN"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More graphics can be added to make it more user-friendly and understandable.</a:t>
            </a:r>
          </a:p>
          <a:p>
            <a:r>
              <a:rPr lang="en-US" dirty="0" smtClean="0">
                <a:latin typeface="Times New Roman" panose="02020603050405020304" pitchFamily="18" charset="0"/>
                <a:cs typeface="Times New Roman" panose="02020603050405020304" pitchFamily="18" charset="0"/>
              </a:rPr>
              <a:t>A chatbot for queries can be made for the website.</a:t>
            </a:r>
          </a:p>
          <a:p>
            <a:r>
              <a:rPr lang="en-US" dirty="0" smtClean="0">
                <a:latin typeface="Times New Roman" panose="02020603050405020304" pitchFamily="18" charset="0"/>
                <a:cs typeface="Times New Roman" panose="02020603050405020304" pitchFamily="18" charset="0"/>
              </a:rPr>
              <a:t>More secured Application can be created.</a:t>
            </a: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97980"/>
            <a:ext cx="8596668" cy="3880773"/>
          </a:xfrm>
        </p:spPr>
        <p:txBody>
          <a:bodyPr/>
          <a:lstStyle/>
          <a:p>
            <a:pPr marL="0" indent="0">
              <a:lnSpc>
                <a:spcPct val="150000"/>
              </a:lnSpc>
              <a:buNone/>
            </a:pPr>
            <a:r>
              <a:rPr lang="en-US" dirty="0">
                <a:latin typeface="Times New Roman" panose="02020603050405020304" pitchFamily="18" charset="0"/>
                <a:cs typeface="Times New Roman" panose="02020603050405020304" pitchFamily="18" charset="0"/>
              </a:rPr>
              <a:t>In whole procedure to prepare project, we first gather the requirement of the project and then try </a:t>
            </a:r>
            <a:r>
              <a:rPr lang="en-US" dirty="0" smtClean="0">
                <a:latin typeface="Times New Roman" panose="02020603050405020304" pitchFamily="18" charset="0"/>
                <a:cs typeface="Times New Roman" panose="02020603050405020304" pitchFamily="18" charset="0"/>
              </a:rPr>
              <a:t>to overcome </a:t>
            </a:r>
            <a:r>
              <a:rPr lang="en-US" dirty="0">
                <a:latin typeface="Times New Roman" panose="02020603050405020304" pitchFamily="18" charset="0"/>
                <a:cs typeface="Times New Roman" panose="02020603050405020304" pitchFamily="18" charset="0"/>
              </a:rPr>
              <a:t>all the fallbacks after implementation. After this, we are able to work with a team in order </a:t>
            </a:r>
            <a:r>
              <a:rPr lang="en-US" dirty="0" smtClean="0">
                <a:latin typeface="Times New Roman" panose="02020603050405020304" pitchFamily="18" charset="0"/>
                <a:cs typeface="Times New Roman" panose="02020603050405020304" pitchFamily="18" charset="0"/>
              </a:rPr>
              <a:t>of the creation </a:t>
            </a:r>
            <a:r>
              <a:rPr lang="en-US" dirty="0">
                <a:latin typeface="Times New Roman" panose="02020603050405020304" pitchFamily="18" charset="0"/>
                <a:cs typeface="Times New Roman" panose="02020603050405020304" pitchFamily="18" charset="0"/>
              </a:rPr>
              <a:t>of the web application. And we have completed our project within time limit with the </a:t>
            </a:r>
            <a:r>
              <a:rPr lang="en-US" dirty="0" smtClean="0">
                <a:latin typeface="Times New Roman" panose="02020603050405020304" pitchFamily="18" charset="0"/>
                <a:cs typeface="Times New Roman" panose="02020603050405020304" pitchFamily="18" charset="0"/>
              </a:rPr>
              <a:t>coordination of </a:t>
            </a:r>
            <a:r>
              <a:rPr lang="en-US" dirty="0">
                <a:latin typeface="Times New Roman" panose="02020603050405020304" pitchFamily="18" charset="0"/>
                <a:cs typeface="Times New Roman" panose="02020603050405020304" pitchFamily="18" charset="0"/>
              </a:rPr>
              <a:t>our team members under the supervision of our mentor Mr. </a:t>
            </a:r>
            <a:r>
              <a:rPr lang="en-US" dirty="0" smtClean="0">
                <a:latin typeface="Times New Roman" panose="02020603050405020304" pitchFamily="18" charset="0"/>
                <a:cs typeface="Times New Roman" panose="02020603050405020304" pitchFamily="18" charset="0"/>
              </a:rPr>
              <a:t>Mandeep Singh.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22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About the Project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517095"/>
            <a:ext cx="8982481" cy="4146997"/>
          </a:xfrm>
        </p:spPr>
        <p:txBody>
          <a:bodyPr>
            <a:noAutofit/>
          </a:bodyPr>
          <a:lstStyle/>
          <a:p>
            <a:pPr marL="0" indent="0">
              <a:lnSpc>
                <a:spcPct val="150000"/>
              </a:lnSpc>
              <a:buNone/>
            </a:pPr>
            <a:r>
              <a:rPr lang="en-US" dirty="0" smtClean="0">
                <a:latin typeface="Times New Roman" panose="02020603050405020304" pitchFamily="18" charset="0"/>
                <a:cs typeface="Times New Roman" panose="02020603050405020304" pitchFamily="18" charset="0"/>
              </a:rPr>
              <a:t>The snacks shop management system is website which is based on ordering and selling the snacks and generating  bills. The main principle behind this project is easy supervision of job. It has user friendly and modular approach. The record of each customer is stored in form of bills generated , next the item is selected , quantity and descriptions are also added. At the end of the day report is generated to calculate the payment per day.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71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Objective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67445"/>
            <a:ext cx="8959035" cy="4610636"/>
          </a:xfrm>
        </p:spPr>
        <p:txBody>
          <a:bodyPr>
            <a:noAutofit/>
          </a:bodyPr>
          <a:lstStyle/>
          <a:p>
            <a:pPr marL="0" indent="0">
              <a:lnSpc>
                <a:spcPct val="150000"/>
              </a:lnSpc>
              <a:buNone/>
            </a:pPr>
            <a:r>
              <a:rPr lang="en-US" dirty="0" smtClean="0">
                <a:latin typeface="Times New Roman" panose="02020603050405020304" pitchFamily="18" charset="0"/>
                <a:cs typeface="Times New Roman" panose="02020603050405020304" pitchFamily="18" charset="0"/>
              </a:rPr>
              <a:t>The main objective is to computerize the process of ordering and generating bill of the shop.</a:t>
            </a:r>
          </a:p>
          <a:p>
            <a:pPr marL="0" indent="0">
              <a:lnSpc>
                <a:spcPct val="150000"/>
              </a:lnSpc>
              <a:buNone/>
            </a:pPr>
            <a:r>
              <a:rPr lang="en-IN" dirty="0" smtClean="0">
                <a:latin typeface="Times New Roman" panose="02020603050405020304" pitchFamily="18" charset="0"/>
                <a:cs typeface="Times New Roman" panose="02020603050405020304" pitchFamily="18" charset="0"/>
              </a:rPr>
              <a:t>In other words we can say that our project has following objectives:</a:t>
            </a:r>
          </a:p>
          <a:p>
            <a:pPr>
              <a:lnSpc>
                <a:spcPct val="150000"/>
              </a:lnSpc>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Make all the system computerize, means no paper work.</a:t>
            </a:r>
          </a:p>
          <a:p>
            <a:pPr>
              <a:lnSpc>
                <a:spcPct val="150000"/>
              </a:lnSpc>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Reduce time consumption.</a:t>
            </a:r>
          </a:p>
          <a:p>
            <a:pPr>
              <a:lnSpc>
                <a:spcPct val="150000"/>
              </a:lnSpc>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Simple database is maintained</a:t>
            </a:r>
            <a:r>
              <a:rPr lang="en-IN" dirty="0">
                <a:latin typeface="Times New Roman" panose="02020603050405020304" pitchFamily="18" charset="0"/>
                <a:cs typeface="Times New Roman" panose="02020603050405020304" pitchFamily="18" charset="0"/>
              </a:rPr>
              <a:t>.</a:t>
            </a:r>
            <a:endParaRPr lang="en-IN" dirty="0" smtClean="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itchFamily="18" charset="0"/>
                <a:cs typeface="Times New Roman" pitchFamily="18" charset="0"/>
              </a:rPr>
              <a:t>Admin module </a:t>
            </a:r>
            <a:r>
              <a:rPr lang="en-US" dirty="0" smtClean="0">
                <a:latin typeface="Times New Roman" pitchFamily="18" charset="0"/>
                <a:cs typeface="Times New Roman" pitchFamily="18" charset="0"/>
              </a:rPr>
              <a:t>is available </a:t>
            </a:r>
            <a:r>
              <a:rPr lang="en-US" dirty="0">
                <a:latin typeface="Times New Roman" pitchFamily="18" charset="0"/>
                <a:cs typeface="Times New Roman" pitchFamily="18" charset="0"/>
              </a:rPr>
              <a:t>in the websites</a:t>
            </a:r>
            <a:r>
              <a:rPr lang="en-US" dirty="0" smtClean="0">
                <a:latin typeface="Times New Roman" pitchFamily="18" charset="0"/>
                <a:cs typeface="Times New Roman" pitchFamily="18" charset="0"/>
              </a:rPr>
              <a:t>.</a:t>
            </a:r>
          </a:p>
          <a:p>
            <a:pPr>
              <a:lnSpc>
                <a:spcPct val="150000"/>
              </a:lnSpc>
              <a:buFont typeface="Arial" panose="020B0604020202020204" pitchFamily="34" charset="0"/>
              <a:buChar char="•"/>
            </a:pPr>
            <a:r>
              <a:rPr lang="en-US" dirty="0" smtClean="0">
                <a:latin typeface="Times New Roman" pitchFamily="18" charset="0"/>
                <a:cs typeface="Times New Roman" pitchFamily="18" charset="0"/>
              </a:rPr>
              <a:t>There </a:t>
            </a:r>
            <a:r>
              <a:rPr lang="en-US" dirty="0">
                <a:latin typeface="Times New Roman" pitchFamily="18" charset="0"/>
                <a:cs typeface="Times New Roman" pitchFamily="18" charset="0"/>
              </a:rPr>
              <a:t>is a facility of adding new </a:t>
            </a:r>
            <a:r>
              <a:rPr lang="en-US" dirty="0" smtClean="0">
                <a:latin typeface="Times New Roman" pitchFamily="18" charset="0"/>
                <a:cs typeface="Times New Roman" pitchFamily="18" charset="0"/>
              </a:rPr>
              <a:t>category , new </a:t>
            </a:r>
            <a:r>
              <a:rPr lang="en-US" dirty="0">
                <a:latin typeface="Times New Roman" pitchFamily="18" charset="0"/>
                <a:cs typeface="Times New Roman" pitchFamily="18" charset="0"/>
              </a:rPr>
              <a:t>product </a:t>
            </a:r>
            <a:r>
              <a:rPr lang="en-US" dirty="0" smtClean="0">
                <a:latin typeface="Times New Roman" pitchFamily="18" charset="0"/>
                <a:cs typeface="Times New Roman" pitchFamily="18" charset="0"/>
              </a:rPr>
              <a:t>and updating </a:t>
            </a:r>
            <a:r>
              <a:rPr lang="en-US" dirty="0">
                <a:latin typeface="Times New Roman" pitchFamily="18" charset="0"/>
                <a:cs typeface="Times New Roman" pitchFamily="18" charset="0"/>
              </a:rPr>
              <a:t>rates of product depending upon admin.</a:t>
            </a:r>
          </a:p>
        </p:txBody>
      </p:sp>
    </p:spTree>
    <p:extLst>
      <p:ext uri="{BB962C8B-B14F-4D97-AF65-F5344CB8AC3E}">
        <p14:creationId xmlns:p14="http://schemas.microsoft.com/office/powerpoint/2010/main" val="169616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1878"/>
          </a:xfrm>
        </p:spPr>
        <p:txBody>
          <a:bodyPr/>
          <a:lstStyle/>
          <a:p>
            <a:r>
              <a:rPr lang="en-US" dirty="0" smtClean="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8063" y="1484728"/>
            <a:ext cx="9090029" cy="3880773"/>
          </a:xfrm>
        </p:spPr>
        <p:txBody>
          <a:bodyPr>
            <a:normAutofit/>
          </a:bodyPr>
          <a:lstStyle/>
          <a:p>
            <a:pPr marL="0" indent="0">
              <a:lnSpc>
                <a:spcPct val="150000"/>
              </a:lnSpc>
              <a:buNone/>
            </a:pPr>
            <a:r>
              <a:rPr lang="en-US" dirty="0">
                <a:latin typeface="Times New Roman" pitchFamily="18" charset="0"/>
                <a:cs typeface="Times New Roman" panose="02020603050405020304" pitchFamily="18" charset="0"/>
              </a:rPr>
              <a:t>It provides online  </a:t>
            </a:r>
            <a:r>
              <a:rPr lang="en-US" dirty="0" smtClean="0">
                <a:latin typeface="Times New Roman" panose="02020603050405020304" pitchFamily="18" charset="0"/>
                <a:cs typeface="Times New Roman" panose="02020603050405020304" pitchFamily="18" charset="0"/>
              </a:rPr>
              <a:t>service </a:t>
            </a:r>
            <a:r>
              <a:rPr lang="en-US" dirty="0">
                <a:latin typeface="Times New Roman" panose="02020603050405020304" pitchFamily="18" charset="0"/>
                <a:cs typeface="Times New Roman" panose="02020603050405020304" pitchFamily="18" charset="0"/>
              </a:rPr>
              <a:t>committed to help you </a:t>
            </a:r>
            <a:r>
              <a:rPr lang="en-US" dirty="0" smtClean="0">
                <a:latin typeface="Times New Roman" panose="02020603050405020304" pitchFamily="18" charset="0"/>
                <a:cs typeface="Times New Roman" panose="02020603050405020304" pitchFamily="18" charset="0"/>
              </a:rPr>
              <a:t>make wise </a:t>
            </a:r>
            <a:r>
              <a:rPr lang="en-US" dirty="0">
                <a:latin typeface="Times New Roman" panose="02020603050405020304" pitchFamily="18" charset="0"/>
                <a:cs typeface="Times New Roman" panose="02020603050405020304" pitchFamily="18" charset="0"/>
              </a:rPr>
              <a:t>and profitable </a:t>
            </a:r>
            <a:r>
              <a:rPr lang="en-US" dirty="0" smtClean="0">
                <a:latin typeface="Times New Roman" panose="02020603050405020304" pitchFamily="18" charset="0"/>
                <a:cs typeface="Times New Roman" panose="02020603050405020304" pitchFamily="18" charset="0"/>
              </a:rPr>
              <a:t>decisions </a:t>
            </a:r>
            <a:r>
              <a:rPr lang="en-US" dirty="0">
                <a:latin typeface="Times New Roman" panose="02020603050405020304" pitchFamily="18" charset="0"/>
                <a:cs typeface="Times New Roman" panose="02020603050405020304" pitchFamily="18" charset="0"/>
              </a:rPr>
              <a:t>related </a:t>
            </a:r>
            <a:r>
              <a:rPr lang="en-US" dirty="0" smtClean="0">
                <a:latin typeface="Times New Roman" panose="02020603050405020304" pitchFamily="18" charset="0"/>
                <a:cs typeface="Times New Roman" panose="02020603050405020304" pitchFamily="18" charset="0"/>
              </a:rPr>
              <a:t>to untrusted accountants , managers and clerks.</a:t>
            </a:r>
          </a:p>
          <a:p>
            <a:pPr>
              <a:lnSpc>
                <a:spcPct val="150000"/>
              </a:lnSpc>
            </a:pPr>
            <a:r>
              <a:rPr lang="en-US" dirty="0">
                <a:latin typeface="Times New Roman" panose="02020603050405020304" pitchFamily="18" charset="0"/>
                <a:cs typeface="Times New Roman" panose="02020603050405020304" pitchFamily="18" charset="0"/>
              </a:rPr>
              <a:t>The S</a:t>
            </a:r>
            <a:r>
              <a:rPr lang="en-US" dirty="0" smtClean="0">
                <a:latin typeface="Times New Roman" panose="02020603050405020304" pitchFamily="18" charset="0"/>
                <a:cs typeface="Times New Roman" panose="02020603050405020304" pitchFamily="18" charset="0"/>
              </a:rPr>
              <a:t>nacks </a:t>
            </a:r>
            <a:r>
              <a:rPr lang="en-US" dirty="0">
                <a:latin typeface="Times New Roman" panose="02020603050405020304" pitchFamily="18" charset="0"/>
                <a:cs typeface="Times New Roman" panose="02020603050405020304" pitchFamily="18" charset="0"/>
              </a:rPr>
              <a:t>Shop Management System is a simple web-based application platform for </a:t>
            </a:r>
            <a:r>
              <a:rPr lang="en-US" dirty="0" smtClean="0">
                <a:latin typeface="Times New Roman" panose="02020603050405020304" pitchFamily="18" charset="0"/>
                <a:cs typeface="Times New Roman" panose="02020603050405020304" pitchFamily="18" charset="0"/>
              </a:rPr>
              <a:t>snacks </a:t>
            </a:r>
            <a:r>
              <a:rPr lang="en-US" dirty="0">
                <a:latin typeface="Times New Roman" panose="02020603050405020304" pitchFamily="18" charset="0"/>
                <a:cs typeface="Times New Roman" panose="02020603050405020304" pitchFamily="18" charset="0"/>
              </a:rPr>
              <a:t>shops that can help them to manage their stocks and day-to-day transaction with their </a:t>
            </a:r>
            <a:r>
              <a:rPr lang="en-US" dirty="0" smtClean="0">
                <a:latin typeface="Times New Roman" panose="02020603050405020304" pitchFamily="18" charset="0"/>
                <a:cs typeface="Times New Roman" panose="02020603050405020304" pitchFamily="18" charset="0"/>
              </a:rPr>
              <a:t>customers.</a:t>
            </a:r>
          </a:p>
          <a:p>
            <a:pPr>
              <a:lnSpc>
                <a:spcPct val="150000"/>
              </a:lnSpc>
            </a:pPr>
            <a:r>
              <a:rPr lang="en-US" dirty="0">
                <a:latin typeface="Times New Roman" panose="02020603050405020304" pitchFamily="18" charset="0"/>
                <a:cs typeface="Times New Roman" panose="02020603050405020304" pitchFamily="18" charset="0"/>
              </a:rPr>
              <a:t>This automated platform was developed using PHP/OOP and MySQL </a:t>
            </a:r>
            <a:r>
              <a:rPr lang="en-US" dirty="0" smtClean="0">
                <a:latin typeface="Times New Roman" panose="02020603050405020304" pitchFamily="18" charset="0"/>
                <a:cs typeface="Times New Roman" panose="02020603050405020304" pitchFamily="18" charset="0"/>
              </a:rPr>
              <a:t>Database.</a:t>
            </a:r>
          </a:p>
          <a:p>
            <a:pPr>
              <a:lnSpc>
                <a:spcPct val="150000"/>
              </a:lnSpc>
            </a:pPr>
            <a:r>
              <a:rPr lang="en-US" dirty="0">
                <a:latin typeface="Times New Roman" panose="02020603050405020304" pitchFamily="18" charset="0"/>
                <a:cs typeface="Times New Roman" panose="02020603050405020304" pitchFamily="18" charset="0"/>
              </a:rPr>
              <a:t>It allows the management to store their product stocks and has a POS Feature.</a:t>
            </a:r>
          </a:p>
        </p:txBody>
      </p:sp>
    </p:spTree>
    <p:extLst>
      <p:ext uri="{BB962C8B-B14F-4D97-AF65-F5344CB8AC3E}">
        <p14:creationId xmlns:p14="http://schemas.microsoft.com/office/powerpoint/2010/main" val="44416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83096"/>
            <a:ext cx="8596668" cy="1320800"/>
          </a:xfrm>
        </p:spPr>
        <p:txBody>
          <a:bodyPr/>
          <a:lstStyle/>
          <a:p>
            <a:r>
              <a:rPr lang="en-US" dirty="0" smtClean="0"/>
              <a:t>Motivation:</a:t>
            </a:r>
            <a:endParaRPr lang="en-IN" dirty="0"/>
          </a:p>
        </p:txBody>
      </p:sp>
      <p:sp>
        <p:nvSpPr>
          <p:cNvPr id="3" name="Content Placeholder 2"/>
          <p:cNvSpPr>
            <a:spLocks noGrp="1"/>
          </p:cNvSpPr>
          <p:nvPr>
            <p:ph idx="1"/>
          </p:nvPr>
        </p:nvSpPr>
        <p:spPr>
          <a:xfrm>
            <a:off x="677334" y="1381511"/>
            <a:ext cx="8596668" cy="3880773"/>
          </a:xfrm>
        </p:spPr>
        <p:txBody>
          <a:bodyPr>
            <a:no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The primary purpose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this snacks shop management system is to ensure there is enough goods or materials to meet demand without creating overstock. This application would keep a proper track of stocks , sales and purchases . It would help the admin to save money by firing a accountant or a person specifically hired to manage stocks and </a:t>
            </a:r>
            <a:r>
              <a:rPr lang="en-US" dirty="0" smtClean="0">
                <a:latin typeface="Times New Roman" panose="02020603050405020304" pitchFamily="18" charset="0"/>
                <a:cs typeface="Times New Roman" panose="02020603050405020304" pitchFamily="18" charset="0"/>
              </a:rPr>
              <a:t>sales and also profit them financially . This system eliminates the use of paper , hence , saving nature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43339"/>
            <a:ext cx="8596668" cy="1320800"/>
          </a:xfrm>
        </p:spPr>
        <p:txBody>
          <a:bodyPr/>
          <a:lstStyle/>
          <a:p>
            <a:r>
              <a:rPr lang="en-US" dirty="0" smtClean="0">
                <a:latin typeface="Times New Roman" panose="02020603050405020304" pitchFamily="18" charset="0"/>
                <a:cs typeface="Times New Roman" panose="02020603050405020304" pitchFamily="18" charset="0"/>
              </a:rPr>
              <a:t>Requirements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603998"/>
            <a:ext cx="8596668" cy="3880773"/>
          </a:xfrm>
        </p:spPr>
        <p:txBody>
          <a:bodyPr/>
          <a:lstStyle/>
          <a:p>
            <a:pPr marL="0" indent="0">
              <a:buNone/>
            </a:pPr>
            <a:r>
              <a:rPr lang="en-US" sz="2800" u="sng" dirty="0" smtClean="0">
                <a:latin typeface="Times New Roman" panose="02020603050405020304" pitchFamily="18" charset="0"/>
                <a:cs typeface="Times New Roman" panose="02020603050405020304" pitchFamily="18" charset="0"/>
              </a:rPr>
              <a:t>Hardware Requirements :</a:t>
            </a:r>
          </a:p>
          <a:p>
            <a:r>
              <a:rPr lang="en-IN" dirty="0">
                <a:latin typeface="Times New Roman" panose="02020603050405020304" pitchFamily="18" charset="0"/>
                <a:cs typeface="Times New Roman" panose="02020603050405020304" pitchFamily="18" charset="0"/>
              </a:rPr>
              <a:t>Processor : Intel </a:t>
            </a:r>
            <a:r>
              <a:rPr lang="en-IN" dirty="0" smtClean="0">
                <a:latin typeface="Times New Roman" panose="02020603050405020304" pitchFamily="18" charset="0"/>
                <a:cs typeface="Times New Roman" panose="02020603050405020304" pitchFamily="18" charset="0"/>
              </a:rPr>
              <a:t>i3</a:t>
            </a:r>
          </a:p>
          <a:p>
            <a:r>
              <a:rPr lang="en-IN" dirty="0">
                <a:latin typeface="Times New Roman" panose="02020603050405020304" pitchFamily="18" charset="0"/>
                <a:cs typeface="Times New Roman" panose="02020603050405020304" pitchFamily="18" charset="0"/>
              </a:rPr>
              <a:t>Operating System : Windows </a:t>
            </a:r>
            <a:r>
              <a:rPr lang="en-IN" dirty="0" smtClean="0">
                <a:latin typeface="Times New Roman" panose="02020603050405020304" pitchFamily="18" charset="0"/>
                <a:cs typeface="Times New Roman" panose="02020603050405020304" pitchFamily="18" charset="0"/>
              </a:rPr>
              <a:t>7/8/10</a:t>
            </a:r>
          </a:p>
          <a:p>
            <a:r>
              <a:rPr lang="en-IN" dirty="0">
                <a:latin typeface="Times New Roman" panose="02020603050405020304" pitchFamily="18" charset="0"/>
                <a:cs typeface="Times New Roman" panose="02020603050405020304" pitchFamily="18" charset="0"/>
              </a:rPr>
              <a:t>RAM : </a:t>
            </a:r>
            <a:r>
              <a:rPr lang="en-IN" dirty="0" smtClean="0">
                <a:latin typeface="Times New Roman" panose="02020603050405020304" pitchFamily="18" charset="0"/>
                <a:cs typeface="Times New Roman" panose="02020603050405020304" pitchFamily="18" charset="0"/>
              </a:rPr>
              <a:t>4+ GB</a:t>
            </a:r>
          </a:p>
          <a:p>
            <a:r>
              <a:rPr lang="en-IN" dirty="0">
                <a:latin typeface="Times New Roman" panose="02020603050405020304" pitchFamily="18" charset="0"/>
                <a:cs typeface="Times New Roman" panose="02020603050405020304" pitchFamily="18" charset="0"/>
              </a:rPr>
              <a:t>Hardware Devices : Computer </a:t>
            </a:r>
            <a:r>
              <a:rPr lang="en-IN" dirty="0" smtClean="0">
                <a:latin typeface="Times New Roman" panose="02020603050405020304" pitchFamily="18" charset="0"/>
                <a:cs typeface="Times New Roman" panose="02020603050405020304" pitchFamily="18" charset="0"/>
              </a:rPr>
              <a:t>System</a:t>
            </a:r>
          </a:p>
          <a:p>
            <a:r>
              <a:rPr lang="en-IN" dirty="0">
                <a:latin typeface="Times New Roman" panose="02020603050405020304" pitchFamily="18" charset="0"/>
                <a:cs typeface="Times New Roman" panose="02020603050405020304" pitchFamily="18" charset="0"/>
              </a:rPr>
              <a:t>Hard disk : 64 </a:t>
            </a:r>
            <a:r>
              <a:rPr lang="en-IN" dirty="0" smtClean="0">
                <a:latin typeface="Times New Roman" panose="02020603050405020304" pitchFamily="18" charset="0"/>
                <a:cs typeface="Times New Roman" panose="02020603050405020304" pitchFamily="18" charset="0"/>
              </a:rPr>
              <a:t>GB</a:t>
            </a:r>
          </a:p>
          <a:p>
            <a:r>
              <a:rPr lang="en-IN" dirty="0">
                <a:latin typeface="Times New Roman" panose="02020603050405020304" pitchFamily="18" charset="0"/>
                <a:cs typeface="Times New Roman" panose="02020603050405020304" pitchFamily="18" charset="0"/>
              </a:rPr>
              <a:t>Display : 1366 x 768</a:t>
            </a:r>
          </a:p>
        </p:txBody>
      </p:sp>
    </p:spTree>
    <p:extLst>
      <p:ext uri="{BB962C8B-B14F-4D97-AF65-F5344CB8AC3E}">
        <p14:creationId xmlns:p14="http://schemas.microsoft.com/office/powerpoint/2010/main" val="17410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761" y="1352282"/>
            <a:ext cx="8642937" cy="3903469"/>
          </a:xfrm>
        </p:spPr>
        <p:txBody>
          <a:bodyPr>
            <a:normAutofit/>
          </a:bodyPr>
          <a:lstStyle/>
          <a:p>
            <a:pPr marL="0" indent="0">
              <a:buNone/>
            </a:pPr>
            <a:r>
              <a:rPr lang="en-US" sz="2800" u="sng" dirty="0" smtClean="0">
                <a:latin typeface="Times New Roman" panose="02020603050405020304" pitchFamily="18" charset="0"/>
                <a:cs typeface="Times New Roman" panose="02020603050405020304" pitchFamily="18" charset="0"/>
              </a:rPr>
              <a:t>Software Requirements :</a:t>
            </a:r>
            <a:endParaRPr lang="en-IN"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Web </a:t>
            </a:r>
            <a:r>
              <a:rPr lang="en-US" dirty="0">
                <a:latin typeface="Times New Roman" panose="02020603050405020304" pitchFamily="18" charset="0"/>
                <a:cs typeface="Times New Roman" panose="02020603050405020304" pitchFamily="18" charset="0"/>
              </a:rPr>
              <a:t>Browser : Chrome </a:t>
            </a:r>
            <a:endParaRPr lang="en-US" dirty="0" smtClean="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Software </a:t>
            </a:r>
            <a:r>
              <a:rPr lang="en-US" dirty="0">
                <a:latin typeface="Times New Roman" panose="02020603050405020304" pitchFamily="18" charset="0"/>
                <a:cs typeface="Times New Roman" panose="02020603050405020304" pitchFamily="18" charset="0"/>
              </a:rPr>
              <a:t>required – </a:t>
            </a:r>
            <a:r>
              <a:rPr lang="en-US" dirty="0" err="1">
                <a:latin typeface="Times New Roman" panose="02020603050405020304" pitchFamily="18" charset="0"/>
                <a:cs typeface="Times New Roman" panose="02020603050405020304" pitchFamily="18" charset="0"/>
              </a:rPr>
              <a:t>xampp</a:t>
            </a:r>
            <a:r>
              <a:rPr lang="en-US" dirty="0">
                <a:latin typeface="Times New Roman" panose="02020603050405020304" pitchFamily="18" charset="0"/>
                <a:cs typeface="Times New Roman" panose="02020603050405020304" pitchFamily="18" charset="0"/>
              </a:rPr>
              <a:t>, VS studio.</a:t>
            </a:r>
            <a:endParaRPr lang="en-IN"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Implemented – Front-end and Back-end technologies.</a:t>
            </a:r>
            <a:endParaRPr lang="en-IN" dirty="0">
              <a:latin typeface="Times New Roman" panose="02020603050405020304" pitchFamily="18" charset="0"/>
              <a:cs typeface="Times New Roman" panose="02020603050405020304" pitchFamily="18" charset="0"/>
            </a:endParaRPr>
          </a:p>
          <a:p>
            <a:pPr marL="0" lvl="0" indent="0">
              <a:buNone/>
            </a:pPr>
            <a:endParaRPr lang="en-IN" dirty="0"/>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8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What </a:t>
            </a:r>
            <a:r>
              <a:rPr lang="en-US" dirty="0">
                <a:latin typeface="Times New Roman" panose="02020603050405020304" pitchFamily="18" charset="0"/>
                <a:cs typeface="Times New Roman" panose="02020603050405020304" pitchFamily="18" charset="0"/>
              </a:rPr>
              <a:t>is </a:t>
            </a:r>
            <a:r>
              <a:rPr lang="en-US" dirty="0" smtClean="0">
                <a:latin typeface="Times New Roman" panose="02020603050405020304" pitchFamily="18" charset="0"/>
                <a:cs typeface="Times New Roman" panose="02020603050405020304" pitchFamily="18" charset="0"/>
              </a:rPr>
              <a:t>Stock Management?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550989"/>
            <a:ext cx="8596668" cy="3880773"/>
          </a:xfrm>
        </p:spPr>
        <p:txBody>
          <a:bodyPr/>
          <a:lstStyle/>
          <a:p>
            <a:pPr marL="0" indent="0">
              <a:lnSpc>
                <a:spcPct val="150000"/>
              </a:lnSpc>
              <a:buNone/>
            </a:pPr>
            <a:r>
              <a:rPr lang="en-IN" dirty="0" smtClean="0">
                <a:latin typeface="Times New Roman" panose="02020603050405020304" pitchFamily="18" charset="0"/>
                <a:cs typeface="Times New Roman" panose="02020603050405020304" pitchFamily="18" charset="0"/>
              </a:rPr>
              <a:t>It is a practice of planning about buying ,storing and selling of stock whether it’s raw materials , parts or finished goods – to ensure the right type and amount of stock is available  without holding excess stock and thereby tying up cash. When done correctly, it saves  company’s money.</a:t>
            </a:r>
          </a:p>
          <a:p>
            <a:pPr marL="0" indent="0">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7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741</TotalTime>
  <Words>640</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Times New Roman</vt:lpstr>
      <vt:lpstr>Trebuchet MS</vt:lpstr>
      <vt:lpstr>Wingdings 3</vt:lpstr>
      <vt:lpstr>Facet</vt:lpstr>
      <vt:lpstr>BREAD AND BYTES</vt:lpstr>
      <vt:lpstr>Outline :</vt:lpstr>
      <vt:lpstr>About the Project :</vt:lpstr>
      <vt:lpstr>Objective </vt:lpstr>
      <vt:lpstr>Problem Statement</vt:lpstr>
      <vt:lpstr>Motivation:</vt:lpstr>
      <vt:lpstr>Requirements :</vt:lpstr>
      <vt:lpstr>PowerPoint Presentation</vt:lpstr>
      <vt:lpstr>What is Stock Management?</vt:lpstr>
      <vt:lpstr>Use Case Diagram :</vt:lpstr>
      <vt:lpstr>Data Flow Diagram</vt:lpstr>
      <vt:lpstr>A Glance of our website </vt:lpstr>
      <vt:lpstr>Main Page</vt:lpstr>
      <vt:lpstr>Navigating through the Navbar :  </vt:lpstr>
      <vt:lpstr>PowerPoint Presentation</vt:lpstr>
      <vt:lpstr>PowerPoint Presentation</vt:lpstr>
      <vt:lpstr>PowerPoint Presentation</vt:lpstr>
      <vt:lpstr>PowerPoint Presentation</vt:lpstr>
      <vt:lpstr>PowerPoint Presentation</vt:lpstr>
      <vt:lpstr>Future Scope </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RAHAISH</dc:title>
  <dc:creator>dell</dc:creator>
  <cp:lastModifiedBy>dell</cp:lastModifiedBy>
  <cp:revision>85</cp:revision>
  <dcterms:created xsi:type="dcterms:W3CDTF">2021-12-10T03:50:58Z</dcterms:created>
  <dcterms:modified xsi:type="dcterms:W3CDTF">2022-05-26T16:40:37Z</dcterms:modified>
</cp:coreProperties>
</file>